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hyperlink" Target="https://en.wikipedia.org/wiki/Artery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527" r="3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0" name="Hypothesis on the occurrence of Stroke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847421"/>
          </a:xfrm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r>
              <a:rPr dirty="0"/>
              <a:t>Hypothesis on the occurrence of Stroke </a:t>
            </a:r>
          </a:p>
        </p:txBody>
      </p:sp>
      <p:sp>
        <p:nvSpPr>
          <p:cNvPr id="121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  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4DAF0-5E84-4932-A549-2B43FAA5B900}"/>
              </a:ext>
            </a:extLst>
          </p:cNvPr>
          <p:cNvSpPr txBox="1"/>
          <p:nvPr/>
        </p:nvSpPr>
        <p:spPr>
          <a:xfrm>
            <a:off x="8630433" y="7737978"/>
            <a:ext cx="3419605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800" dirty="0"/>
              <a:t>Debasish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Subham</a:t>
            </a:r>
            <a:endParaRPr kumimoji="0" lang="en-IN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800" dirty="0"/>
              <a:t>Sachin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Supriya</a:t>
            </a:r>
            <a:endParaRPr kumimoji="0" lang="en-IN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hi2_square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Chi2_square Test</a:t>
            </a:r>
          </a:p>
        </p:txBody>
      </p:sp>
      <p:sp>
        <p:nvSpPr>
          <p:cNvPr id="162" name="Q. The survey claims that chances of heart_disease is 50% among private ,20% among self-employes, 18% among Govt-jobs and 12% among children.Check the surveys claim using p-value criteria. Consider a 5% level of significance.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7364413" cy="6684616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411479" indent="-411479" defTabSz="525779">
              <a:spcBef>
                <a:spcPts val="3700"/>
              </a:spcBef>
              <a:defRPr sz="1979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Q</a:t>
            </a:r>
            <a:r>
              <a:rPr dirty="0"/>
              <a:t>. The survey claims that chances of </a:t>
            </a:r>
            <a:r>
              <a:rPr dirty="0" err="1"/>
              <a:t>heart_disease</a:t>
            </a:r>
            <a:r>
              <a:rPr dirty="0"/>
              <a:t> is 50% among private ,20% among self-</a:t>
            </a:r>
            <a:r>
              <a:rPr dirty="0" err="1"/>
              <a:t>employes</a:t>
            </a:r>
            <a:r>
              <a:rPr dirty="0"/>
              <a:t>, 18% among Govt-jobs and 12% among </a:t>
            </a:r>
            <a:r>
              <a:rPr dirty="0" err="1"/>
              <a:t>children.Check</a:t>
            </a:r>
            <a:r>
              <a:rPr dirty="0"/>
              <a:t> the surveys claim using p-value criteria. Consider a 5% level of significance.</a:t>
            </a:r>
          </a:p>
          <a:p>
            <a:pPr marL="0" indent="0" defTabSz="525779">
              <a:spcBef>
                <a:spcPts val="3700"/>
              </a:spcBef>
              <a:buSzTx/>
              <a:buNone/>
              <a:defRPr sz="1979"/>
            </a:pPr>
            <a:r>
              <a:rPr dirty="0"/>
              <a:t>H0 : </a:t>
            </a:r>
            <a:r>
              <a:rPr lang="en-US" dirty="0"/>
              <a:t>According to chances of heart disease is 50% among private ,20% among self-employes,18% among Govt-jobs and 12% among children.</a:t>
            </a:r>
            <a:endParaRPr dirty="0"/>
          </a:p>
          <a:p>
            <a:pPr marL="0" indent="0" defTabSz="525779">
              <a:spcBef>
                <a:spcPts val="3700"/>
              </a:spcBef>
              <a:buSzTx/>
              <a:buNone/>
              <a:defRPr sz="1979"/>
            </a:pPr>
            <a:r>
              <a:rPr dirty="0"/>
              <a:t> H1 : </a:t>
            </a:r>
            <a:r>
              <a:rPr lang="en-US" dirty="0"/>
              <a:t>The ratio of Work type Dependency on Heart Disease used is different from the claimed Value.</a:t>
            </a:r>
            <a:endParaRPr dirty="0"/>
          </a:p>
          <a:p>
            <a:pPr marL="238225" indent="-238225" defTabSz="525779">
              <a:spcBef>
                <a:spcPts val="3700"/>
              </a:spcBef>
              <a:defRPr sz="1979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Conclusion:</a:t>
            </a:r>
          </a:p>
          <a:p>
            <a:pPr marL="0" indent="0" defTabSz="525779">
              <a:spcBef>
                <a:spcPts val="3700"/>
              </a:spcBef>
              <a:buSzTx/>
              <a:buNone/>
              <a:defRPr sz="1979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###### Conclusion:</a:t>
            </a:r>
          </a:p>
          <a:p>
            <a:pPr marL="0" indent="0" defTabSz="525779">
              <a:spcBef>
                <a:spcPts val="3700"/>
              </a:spcBef>
              <a:buSzTx/>
              <a:buNone/>
              <a:defRPr sz="1979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P-value is less than 0.05 thus we can reject the null hypothesis at 5% level of significance and conclude that the ratio of Work type Dependency on Heart Disease used is different from the claimed Value.</a:t>
            </a:r>
            <a:endParaRPr dirty="0"/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57" y="2010936"/>
            <a:ext cx="4160810" cy="7446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ann–Whitney U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Mann–Whitney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U</a:t>
            </a:r>
            <a:r>
              <a:t> Test</a:t>
            </a:r>
          </a:p>
        </p:txBody>
      </p:sp>
      <p:sp>
        <p:nvSpPr>
          <p:cNvPr id="166" name="The Mann–Whitney U test is a nonparametric test of the null hypothesis that, for randomly selected values X and Y from two populations, the probability of X being greater than Y is equal to the probability of Y being greater than X.…"/>
          <p:cNvSpPr txBox="1">
            <a:spLocks noGrp="1"/>
          </p:cNvSpPr>
          <p:nvPr>
            <p:ph type="body" idx="1"/>
          </p:nvPr>
        </p:nvSpPr>
        <p:spPr>
          <a:xfrm>
            <a:off x="952500" y="2159000"/>
            <a:ext cx="11099800" cy="6806952"/>
          </a:xfrm>
          <a:prstGeom prst="rect">
            <a:avLst/>
          </a:prstGeom>
        </p:spPr>
        <p:txBody>
          <a:bodyPr anchor="t"/>
          <a:lstStyle/>
          <a:p>
            <a:pPr marL="315468" indent="-315468" defTabSz="403097">
              <a:spcBef>
                <a:spcPts val="2800"/>
              </a:spcBef>
              <a:defRPr sz="1518"/>
            </a:pPr>
            <a:endParaRPr/>
          </a:p>
          <a:p>
            <a:pPr marL="315468" indent="-315468" defTabSz="403097">
              <a:spcBef>
                <a:spcPts val="2800"/>
              </a:spcBef>
              <a:defRPr sz="1518"/>
            </a:pPr>
            <a:r>
              <a:t>The Mann–Whitney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U</a:t>
            </a:r>
            <a:r>
              <a:t> test is a nonparametric test of the null hypothesis that, for randomly selected values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 and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Y</a:t>
            </a:r>
            <a:r>
              <a:t> from two populations, the probability of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 being greater than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Y</a:t>
            </a:r>
            <a:r>
              <a:t> is equal to the probability of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Y</a:t>
            </a:r>
            <a:r>
              <a:t> being greater than 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.</a:t>
            </a:r>
          </a:p>
          <a:p>
            <a:pPr marL="315468" indent="-315468" defTabSz="403097">
              <a:spcBef>
                <a:spcPts val="2800"/>
              </a:spcBef>
              <a:defRPr sz="1518"/>
            </a:pPr>
            <a:r>
              <a:t>A very general formulation is to assume that:</a:t>
            </a:r>
          </a:p>
          <a:p>
            <a:pPr marL="747161" lvl="1" indent="-273959" defTabSz="403097">
              <a:spcBef>
                <a:spcPts val="2800"/>
              </a:spcBef>
              <a:buSzPct val="100000"/>
              <a:buAutoNum type="arabicPeriod"/>
              <a:defRPr sz="1380"/>
            </a:pPr>
            <a:r>
              <a:t>All the observations from both groups are independent of each other,</a:t>
            </a:r>
          </a:p>
          <a:p>
            <a:pPr marL="747161" lvl="1" indent="-273959" defTabSz="403097">
              <a:spcBef>
                <a:spcPts val="2800"/>
              </a:spcBef>
              <a:buSzPct val="100000"/>
              <a:buAutoNum type="arabicPeriod"/>
              <a:defRPr sz="1380"/>
            </a:pPr>
            <a:r>
              <a:t>Under the null hypothesis H</a:t>
            </a:r>
            <a:r>
              <a:rPr baseline="-5999"/>
              <a:t>0</a:t>
            </a:r>
            <a:r>
              <a:t>, the distributions of both populations are equal.</a:t>
            </a:r>
            <a:endParaRPr baseline="31999"/>
          </a:p>
          <a:p>
            <a:pPr marL="747161" lvl="1" indent="-273959" defTabSz="403097">
              <a:spcBef>
                <a:spcPts val="2800"/>
              </a:spcBef>
              <a:buSzPct val="100000"/>
              <a:buAutoNum type="arabicPeriod"/>
              <a:defRPr sz="1380"/>
            </a:pPr>
            <a:r>
              <a:t>The alternative hypothesis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H</a:t>
            </a:r>
            <a:r>
              <a:rPr baseline="-5999"/>
              <a:t>1</a:t>
            </a:r>
            <a:r>
              <a:t> is that the distributions are not equal</a:t>
            </a:r>
          </a:p>
          <a:p>
            <a:pPr marL="0" indent="0" defTabSz="403097">
              <a:spcBef>
                <a:spcPts val="2800"/>
              </a:spcBef>
              <a:buSzTx/>
              <a:buNone/>
              <a:defRPr sz="1380"/>
            </a:pPr>
            <a:endParaRPr/>
          </a:p>
          <a:p>
            <a:pPr marL="0" indent="0" defTabSz="403097">
              <a:spcBef>
                <a:spcPts val="2800"/>
              </a:spcBef>
              <a:buSzTx/>
              <a:buNone/>
              <a:defRPr sz="1518"/>
            </a:pPr>
            <a:r>
              <a:t>#### H0: Average BMI is same IN RESIDENT TYPE.</a:t>
            </a:r>
          </a:p>
          <a:p>
            <a:pPr marL="0" indent="0" defTabSz="403097">
              <a:spcBef>
                <a:spcPts val="2800"/>
              </a:spcBef>
              <a:buSzTx/>
              <a:buNone/>
              <a:defRPr sz="1518"/>
            </a:pPr>
            <a:r>
              <a:t>#### H1: Average BMI is not same IN RESIDENT TYPE.</a:t>
            </a:r>
          </a:p>
          <a:p>
            <a:pPr marL="182639" indent="-182639" defTabSz="403097">
              <a:spcBef>
                <a:spcPts val="2800"/>
              </a:spcBef>
              <a:defRPr sz="1518" b="1">
                <a:latin typeface="Helvetica"/>
                <a:ea typeface="Helvetica"/>
                <a:cs typeface="Helvetica"/>
                <a:sym typeface="Helvetica"/>
              </a:defRPr>
            </a:pPr>
            <a:r>
              <a:t>Conclusion:</a:t>
            </a:r>
          </a:p>
          <a:p>
            <a:pPr marL="0" indent="0" defTabSz="403097">
              <a:spcBef>
                <a:spcPts val="2800"/>
              </a:spcBef>
              <a:buSzTx/>
              <a:buNone/>
              <a:defRPr sz="1518" b="1">
                <a:latin typeface="Helvetica"/>
                <a:ea typeface="Helvetica"/>
                <a:cs typeface="Helvetica"/>
                <a:sym typeface="Helvetica"/>
              </a:defRPr>
            </a:pPr>
            <a:r>
              <a:t>P-value=0.47477673713654733. Since P-Value is greater than alpha (0.05) we Accept H0. Average BMI is same IN RESIDENT TYPE.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57" y="4176231"/>
            <a:ext cx="4508467" cy="3636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Kruskal-Wallis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Kruskal-Wallis Test</a:t>
            </a:r>
          </a:p>
        </p:txBody>
      </p:sp>
      <p:sp>
        <p:nvSpPr>
          <p:cNvPr id="170" name="The Kruskal Wallis test is the non-parametric alternative to the One Way ANOVA. Non-parametric means that the test doesn’t assume your data comes from a particular distribution. The H test is used when the assumptions for ANOVA aren’t met (like the assumption of normality). It is sometimes called the one-way ANOVA on ranks, as the ranks of the data values are used in the test rather than the actual data points.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8504982" cy="6286500"/>
          </a:xfrm>
          <a:prstGeom prst="rect">
            <a:avLst/>
          </a:prstGeom>
        </p:spPr>
        <p:txBody>
          <a:bodyPr anchor="t"/>
          <a:lstStyle/>
          <a:p>
            <a:pPr marL="457200" indent="-457200">
              <a:defRPr sz="2200"/>
            </a:pPr>
            <a:r>
              <a:t>The Kruskal Wallis test is the non-parametric alternative to the One Way ANOVA. Non-parametric means that the test doesn’t assume your data comes from a particular distribution. The H test is used when the assumptions for ANOVA aren’t met (like the assumption of normality). It is sometimes called the one-way ANOVA on ranks, as the ranks of the data values are used in the test rather than the actual data points.</a:t>
            </a:r>
          </a:p>
          <a:p>
            <a:pPr marL="457200" indent="-457200">
              <a:defRPr sz="2200"/>
            </a:pPr>
            <a:r>
              <a:t>The hypotheses for the test are:</a:t>
            </a:r>
          </a:p>
          <a:p>
            <a:pPr marL="0" indent="0">
              <a:buSzTx/>
              <a:buNone/>
              <a:defRPr sz="2200"/>
            </a:pPr>
            <a:r>
              <a:t>#H0 : sample mean rank of the smoking status related to Average Glucose Level are same.</a:t>
            </a:r>
          </a:p>
          <a:p>
            <a:pPr marL="0" indent="0">
              <a:buSzTx/>
              <a:buNone/>
              <a:defRPr sz="2200"/>
            </a:pPr>
            <a:r>
              <a:t>#H1:  sample mean rank of the smoking status related to Average Glucose Level are not the same.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729" y="2341458"/>
            <a:ext cx="3201821" cy="6498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entral Limit Theor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Central Limit Theorem</a:t>
            </a:r>
          </a:p>
        </p:txBody>
      </p:sp>
      <p:sp>
        <p:nvSpPr>
          <p:cNvPr id="174" name="Central limit theorem (CLT) states that the distribution of sample approximates a normal distribution (also known as a “bell curve”) as the sample size becomes larger, assuming that all samples are identical in size, and regardless of the population distribution shap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Central limit theorem (CLT) states that the distribution of sample approximates a normal distribution (also known as a “bell curve”) as the sample size becomes larger, assuming that all samples are identical in size, and regardless of the population distribution shape.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shot 2021-03-12 at 11.54.26 AM.png" descr="Screenshot 2021-03-12 at 11.54.2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52" y="4780667"/>
            <a:ext cx="6602399" cy="4852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shot 2021-03-12 at 11.52.12 AM.png" descr="Screenshot 2021-03-12 at 11.52.1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7" y="256782"/>
            <a:ext cx="6364257" cy="4484197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ample size: 20…"/>
          <p:cNvSpPr txBox="1"/>
          <p:nvPr/>
        </p:nvSpPr>
        <p:spPr>
          <a:xfrm>
            <a:off x="8555037" y="1990880"/>
            <a:ext cx="305752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Sample size: 20</a:t>
            </a:r>
          </a:p>
          <a:p>
            <a:pPr>
              <a:defRPr sz="3000"/>
            </a:pPr>
            <a:r>
              <a:t>No. of Sample:20</a:t>
            </a:r>
          </a:p>
        </p:txBody>
      </p:sp>
      <p:sp>
        <p:nvSpPr>
          <p:cNvPr id="179" name="Sample size: 500…"/>
          <p:cNvSpPr txBox="1"/>
          <p:nvPr/>
        </p:nvSpPr>
        <p:spPr>
          <a:xfrm>
            <a:off x="1269428" y="6787708"/>
            <a:ext cx="335394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Sample size: 500</a:t>
            </a:r>
          </a:p>
          <a:p>
            <a:pPr>
              <a:defRPr sz="3000"/>
            </a:pPr>
            <a:r>
              <a:t>No. Of Sample:500</a:t>
            </a:r>
          </a:p>
        </p:txBody>
      </p:sp>
      <p:sp>
        <p:nvSpPr>
          <p:cNvPr id="180" name="Line"/>
          <p:cNvSpPr/>
          <p:nvPr/>
        </p:nvSpPr>
        <p:spPr>
          <a:xfrm>
            <a:off x="6459420" y="2498880"/>
            <a:ext cx="211757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" name="Line"/>
          <p:cNvSpPr/>
          <p:nvPr/>
        </p:nvSpPr>
        <p:spPr>
          <a:xfrm flipH="1">
            <a:off x="4614558" y="7295708"/>
            <a:ext cx="135977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ANK YOU :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 YOU :)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SIC EXPLORATION OF THE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484886">
              <a:defRPr sz="6640"/>
            </a:lvl1pPr>
          </a:lstStyle>
          <a:p>
            <a:r>
              <a:t>BASIC EXPLORATION OF THE DATASET</a:t>
            </a:r>
          </a:p>
        </p:txBody>
      </p:sp>
      <p:sp>
        <p:nvSpPr>
          <p:cNvPr id="124" name="The dataset has 5110 rows , 12 columns.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11099800" cy="13550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The dataset has 5110 rows , 12 columns.</a:t>
            </a:r>
          </a:p>
        </p:txBody>
      </p:sp>
      <p:pic>
        <p:nvPicPr>
          <p:cNvPr id="125" name="Screenshot 2021-03-11 at 7.59.19 PM.png" descr="Screenshot 2021-03-11 at 7.59.1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4426485"/>
            <a:ext cx="7956694" cy="4400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ESCRIPTIVE STATIS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700"/>
            </a:lvl1pPr>
          </a:lstStyle>
          <a:p>
            <a:r>
              <a:t>DESCRIPTIVE STATISTICS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80" y="3725267"/>
            <a:ext cx="11304640" cy="4284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mportant Termin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7000"/>
            </a:lvl1pPr>
          </a:lstStyle>
          <a:p>
            <a:r>
              <a:t>Important Terminologies</a:t>
            </a:r>
          </a:p>
        </p:txBody>
      </p:sp>
      <p:sp>
        <p:nvSpPr>
          <p:cNvPr id="131" name="Hypertension:…"/>
          <p:cNvSpPr txBox="1">
            <a:spLocks noGrp="1"/>
          </p:cNvSpPr>
          <p:nvPr>
            <p:ph type="body" sz="half" idx="1"/>
          </p:nvPr>
        </p:nvSpPr>
        <p:spPr>
          <a:xfrm>
            <a:off x="5819378" y="2590800"/>
            <a:ext cx="6232922" cy="6286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8158" lvl="1" indent="-241834" defTabSz="391414">
              <a:spcBef>
                <a:spcPts val="2800"/>
              </a:spcBef>
              <a:defRPr sz="2546"/>
            </a:pPr>
            <a:r>
              <a:rPr sz="2010"/>
              <a:t>Hypertension:</a:t>
            </a:r>
            <a:r>
              <a:t> </a:t>
            </a:r>
          </a:p>
          <a:p>
            <a:pPr marL="0" lvl="1" indent="0" defTabSz="391414">
              <a:spcBef>
                <a:spcPts val="2800"/>
              </a:spcBef>
              <a:buSzTx/>
              <a:buNone/>
              <a:defRPr sz="2546"/>
            </a:pPr>
            <a:r>
              <a:rPr sz="1474"/>
              <a:t>It is a long-term medical condition in which the blood pressure in the </a:t>
            </a:r>
            <a:r>
              <a:rPr sz="1474">
                <a:hlinkClick r:id="rId2"/>
              </a:rPr>
              <a:t>arteries</a:t>
            </a:r>
            <a:r>
              <a:rPr sz="1474"/>
              <a:t> is persistently elevated.</a:t>
            </a:r>
            <a:r>
              <a:rPr sz="1474" baseline="31999"/>
              <a:t> </a:t>
            </a:r>
            <a:r>
              <a:rPr sz="1474"/>
              <a:t>Long-term high blood pressure, however, is a major risk factor for coronary artery disease, stroke, heart failure, etc.</a:t>
            </a:r>
          </a:p>
          <a:p>
            <a:pPr marL="612648" lvl="1" indent="-306324" defTabSz="391414">
              <a:spcBef>
                <a:spcPts val="2800"/>
              </a:spcBef>
              <a:defRPr sz="2010"/>
            </a:pPr>
            <a:r>
              <a:t>Glucose level: </a:t>
            </a:r>
          </a:p>
          <a:p>
            <a:pPr marL="0" lvl="1" indent="0" defTabSz="391414">
              <a:spcBef>
                <a:spcPts val="2800"/>
              </a:spcBef>
              <a:buSzTx/>
              <a:buNone/>
              <a:defRPr sz="2546"/>
            </a:pPr>
            <a:r>
              <a:rPr sz="1474"/>
              <a:t>It is the concentration of glucose(simple sugar) present in the blood of humans and other animals.</a:t>
            </a:r>
          </a:p>
          <a:p>
            <a:pPr marL="548158" lvl="1" indent="-241834" defTabSz="391414">
              <a:spcBef>
                <a:spcPts val="2800"/>
              </a:spcBef>
              <a:defRPr sz="2546"/>
            </a:pPr>
            <a:r>
              <a:rPr sz="2010"/>
              <a:t>BMI</a:t>
            </a:r>
            <a:r>
              <a:t>:</a:t>
            </a:r>
          </a:p>
          <a:p>
            <a:pPr marL="0" lvl="1" indent="0" defTabSz="391414">
              <a:spcBef>
                <a:spcPts val="2800"/>
              </a:spcBef>
              <a:buSzTx/>
              <a:buNone/>
              <a:defRPr sz="1474"/>
            </a:pPr>
            <a:r>
              <a:t>The BMI is a convenient rule used to broadly categorise a person as underweight, normal weight(18.5 to 25), overweight(25 to 30), or obese (over 30) based on tissue mass (muscle, fat, and bone) and height.</a:t>
            </a:r>
          </a:p>
          <a:p>
            <a:pPr marL="548158" lvl="1" indent="-241834" defTabSz="391414">
              <a:spcBef>
                <a:spcPts val="2800"/>
              </a:spcBef>
              <a:defRPr sz="2546"/>
            </a:pPr>
            <a:r>
              <a:rPr sz="2010"/>
              <a:t>Stroke</a:t>
            </a:r>
            <a:r>
              <a:t>:</a:t>
            </a:r>
          </a:p>
          <a:p>
            <a:pPr marL="0" lvl="1" indent="0" defTabSz="391414">
              <a:spcBef>
                <a:spcPts val="2800"/>
              </a:spcBef>
              <a:buSzTx/>
              <a:buNone/>
              <a:defRPr sz="1474"/>
            </a:pPr>
            <a:r>
              <a:t>A stroke is a medical condition in which poor blood flow to the brain causes cell death.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4013200"/>
            <a:ext cx="5080000" cy="344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UNDAMENTAL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400"/>
            </a:lvl1pPr>
          </a:lstStyle>
          <a:p>
            <a:r>
              <a:t>FUNDAMENTAL ANALYSIS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27" y="4433488"/>
            <a:ext cx="6036848" cy="2903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317" y="2539640"/>
            <a:ext cx="5254524" cy="669108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 flipV="1">
            <a:off x="899269" y="6197599"/>
            <a:ext cx="1132732" cy="1940323"/>
          </a:xfrm>
          <a:prstGeom prst="line">
            <a:avLst/>
          </a:prstGeom>
          <a:ln w="25400">
            <a:solidFill>
              <a:srgbClr val="971818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" name="Line"/>
          <p:cNvSpPr/>
          <p:nvPr/>
        </p:nvSpPr>
        <p:spPr>
          <a:xfrm flipH="1" flipV="1">
            <a:off x="4876800" y="6184900"/>
            <a:ext cx="881162" cy="1965722"/>
          </a:xfrm>
          <a:prstGeom prst="line">
            <a:avLst/>
          </a:prstGeom>
          <a:ln w="25400">
            <a:solidFill>
              <a:srgbClr val="971818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" name="Male"/>
          <p:cNvSpPr txBox="1"/>
          <p:nvPr/>
        </p:nvSpPr>
        <p:spPr>
          <a:xfrm>
            <a:off x="572135" y="8153400"/>
            <a:ext cx="7353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Male </a:t>
            </a:r>
          </a:p>
        </p:txBody>
      </p:sp>
      <p:sp>
        <p:nvSpPr>
          <p:cNvPr id="140" name="Female"/>
          <p:cNvSpPr txBox="1"/>
          <p:nvPr/>
        </p:nvSpPr>
        <p:spPr>
          <a:xfrm>
            <a:off x="5282310" y="8153400"/>
            <a:ext cx="101777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Female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ont…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Cont….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32" y="2413851"/>
            <a:ext cx="3659730" cy="710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875" y="3647134"/>
            <a:ext cx="5926095" cy="5757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/>
          <a:srcRect l="77" t="4164" r="8251" b="4164"/>
          <a:stretch>
            <a:fillRect/>
          </a:stretch>
        </p:blipFill>
        <p:spPr>
          <a:xfrm>
            <a:off x="9910018" y="2247900"/>
            <a:ext cx="1993901" cy="90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ont…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sz="6000"/>
              <a:t>Cont</a:t>
            </a:r>
            <a:r>
              <a:t>…..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666" y="2242889"/>
            <a:ext cx="1917701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219" y="5916761"/>
            <a:ext cx="9175978" cy="346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2" y="2386607"/>
            <a:ext cx="8323728" cy="311542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BMI"/>
          <p:cNvSpPr txBox="1"/>
          <p:nvPr/>
        </p:nvSpPr>
        <p:spPr>
          <a:xfrm>
            <a:off x="9838943" y="3741120"/>
            <a:ext cx="56591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BMI</a:t>
            </a:r>
          </a:p>
        </p:txBody>
      </p:sp>
      <p:sp>
        <p:nvSpPr>
          <p:cNvPr id="152" name="Avg Glucose Level"/>
          <p:cNvSpPr txBox="1"/>
          <p:nvPr/>
        </p:nvSpPr>
        <p:spPr>
          <a:xfrm>
            <a:off x="688339" y="7716220"/>
            <a:ext cx="225552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Avg Glucose Level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ypothesis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Hypothesis Testing</a:t>
            </a:r>
          </a:p>
        </p:txBody>
      </p:sp>
      <p:sp>
        <p:nvSpPr>
          <p:cNvPr id="155" name="Chi2_square Contingenc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Chi2_square Contingency </a:t>
            </a:r>
          </a:p>
          <a:p>
            <a:r>
              <a:t>Chi2_square Test</a:t>
            </a:r>
          </a:p>
          <a:p>
            <a:r>
              <a:t>Mann–Whitney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U</a:t>
            </a:r>
            <a:r>
              <a:t> Test</a:t>
            </a:r>
          </a:p>
          <a:p>
            <a:r>
              <a:t>Kruskal-Wallis Test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5363"/>
              </a:schemeClr>
            </a:gs>
            <a:gs pos="100000">
              <a:schemeClr val="accent3">
                <a:lumOff val="-9685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hi2_square Contin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Chi2_square Contingency</a:t>
            </a:r>
          </a:p>
        </p:txBody>
      </p:sp>
      <p:sp>
        <p:nvSpPr>
          <p:cNvPr id="158" name="This function computes the chi-square statistic and p-value for the hypothesis test of independence of the observed frequencies in the contingency table.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745907" cy="6286500"/>
          </a:xfrm>
          <a:prstGeom prst="rect">
            <a:avLst/>
          </a:prstGeom>
        </p:spPr>
        <p:txBody>
          <a:bodyPr/>
          <a:lstStyle/>
          <a:p>
            <a:pPr marL="877823" lvl="1" indent="-438911" defTabSz="560831">
              <a:spcBef>
                <a:spcPts val="4000"/>
              </a:spcBef>
              <a:defRPr sz="2112"/>
            </a:pPr>
            <a:r>
              <a:t>This function computes the chi-square statistic and p-value for the hypothesis test of independence of the observed frequencies in the contingency table.</a:t>
            </a:r>
          </a:p>
          <a:p>
            <a:pPr marL="0" lvl="1" indent="0" defTabSz="560831">
              <a:spcBef>
                <a:spcPts val="4000"/>
              </a:spcBef>
              <a:buSzTx/>
              <a:buNone/>
              <a:defRPr sz="2112"/>
            </a:pPr>
            <a:r>
              <a:t>#H0 : there is no association b/w smoking and stroke</a:t>
            </a:r>
          </a:p>
          <a:p>
            <a:pPr marL="0" lvl="1" indent="0" defTabSz="560831">
              <a:spcBef>
                <a:spcPts val="4000"/>
              </a:spcBef>
              <a:buSzTx/>
              <a:buNone/>
              <a:defRPr sz="2112"/>
            </a:pPr>
            <a:r>
              <a:t>#H1 : there is association b/w smoking and stroke</a:t>
            </a:r>
          </a:p>
          <a:p>
            <a:pPr marL="693018" lvl="1" indent="-254106" defTabSz="560831">
              <a:spcBef>
                <a:spcPts val="4000"/>
              </a:spcBef>
              <a:defRPr sz="2112"/>
            </a:pPr>
            <a:r>
              <a:t>Conclusion: </a:t>
            </a:r>
          </a:p>
          <a:p>
            <a:pPr marL="0" lvl="3" indent="0" defTabSz="560831">
              <a:spcBef>
                <a:spcPts val="4000"/>
              </a:spcBef>
              <a:buSzTx/>
              <a:buNone/>
              <a:defRPr sz="2112"/>
            </a:pPr>
            <a:r>
              <a:t>P-value=9.50424061123842e-06. Since P-Value is close to 0 and less than alpha (0.05) we Reject H0. There is relation between Smoker and Stroke 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105" y="2108200"/>
            <a:ext cx="5236835" cy="725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769</Words>
  <Application>Microsoft Office PowerPoint</Application>
  <PresentationFormat>Custom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Helvetica</vt:lpstr>
      <vt:lpstr>Helvetica Light</vt:lpstr>
      <vt:lpstr>Helvetica Neue</vt:lpstr>
      <vt:lpstr>Gradient</vt:lpstr>
      <vt:lpstr>Hypothesis on the occurrence of Stroke </vt:lpstr>
      <vt:lpstr>BASIC EXPLORATION OF THE DATASET</vt:lpstr>
      <vt:lpstr>DESCRIPTIVE STATISTICS</vt:lpstr>
      <vt:lpstr>Important Terminologies</vt:lpstr>
      <vt:lpstr>FUNDAMENTAL ANALYSIS</vt:lpstr>
      <vt:lpstr>Cont….</vt:lpstr>
      <vt:lpstr>Cont…..</vt:lpstr>
      <vt:lpstr>Hypothesis Testing</vt:lpstr>
      <vt:lpstr>Chi2_square Contingency</vt:lpstr>
      <vt:lpstr>Chi2_square Test</vt:lpstr>
      <vt:lpstr>Mann–Whitney U Test</vt:lpstr>
      <vt:lpstr>Kruskal-Wallis Test</vt:lpstr>
      <vt:lpstr>Central Limit Theorem</vt:lpstr>
      <vt:lpstr>PowerPoint Presentation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on the occurrence of Stroke </dc:title>
  <cp:lastModifiedBy>debasish rath</cp:lastModifiedBy>
  <cp:revision>3</cp:revision>
  <dcterms:modified xsi:type="dcterms:W3CDTF">2021-03-13T03:01:33Z</dcterms:modified>
</cp:coreProperties>
</file>